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12" r:id="rId3"/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Lato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  <p:embeddedFont>
      <p:font typeface="Helvetica Neue Light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5.xml"/><Relationship Id="rId75" Type="http://schemas.openxmlformats.org/officeDocument/2006/relationships/font" Target="fonts/HelveticaNeueLight-regular.fntdata"/><Relationship Id="rId30" Type="http://schemas.openxmlformats.org/officeDocument/2006/relationships/slide" Target="slides/slide24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Light-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Light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HelveticaNeueLight-boldItalic.fntdata"/><Relationship Id="rId71" Type="http://schemas.openxmlformats.org/officeDocument/2006/relationships/font" Target="fonts/HelveticaNeue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Lato-bold.fntdata"/><Relationship Id="rId23" Type="http://schemas.openxmlformats.org/officeDocument/2006/relationships/slide" Target="slides/slide17.xml"/><Relationship Id="rId67" Type="http://schemas.openxmlformats.org/officeDocument/2006/relationships/font" Target="fonts/La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cea57f73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g4cea57f73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911c47264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g5911c47264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911c47264_1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g5911c47264_1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496d2c35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g5496d2c35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662ce1a5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g5662ce1a5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662ce1a5c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g5662ce1a5c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***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Yes, we believe the evidence is that there is a public need for a simple, quick and reliable way of informing the police of cybercrime.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And, yes, we think that CDS is in a good place to partner with RCMP on its development.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1414cd38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g51414cd38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***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Yes, we believe the evidence is that there is a public need for a simple, quick and reliable way of informing the police of cybercrime.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And, yes, we think that CDS is in a good place to partner with RCMP on its development.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1414cd38e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51414cd38e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1414cd38e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g51414cd38e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1414cd38e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g51414cd38e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1414cd38e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g51414cd38e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1414cd38e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g51414cd38e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1414cd38e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g51414cd38e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1414cd38e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g51414cd38e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1414cd38e_2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g51414cd38e_2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6f3435526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g56f3435526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6f3435526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g56f3435526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911c47264_1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g5911c47264_1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911c47264_1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g5911c47264_1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1414cd38e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1" name="Google Shape;491;g51414cd38e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1414cd38e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g51414cd38e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1414cd38e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g51414cd38e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916e27ef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5916e27ef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1414cd38e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2" name="Google Shape;512;g51414cd38e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1414cd38e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g51414cd38e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1414cd38e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g51414cd38e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1414cd38e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g51414cd38e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1414cd38e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g51414cd38e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1414cd38e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g51414cd38e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1414cd38e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g51414cd38e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1414cd38e_5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g51414cd38e_5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6f343552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g56f343552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1414cd38e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g51414cd38e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911c47264_1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g5911c47264_1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1414cd38e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g51414cd38e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1414cd38e_0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g51414cd38e_0_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1414cd38e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g51414cd38e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6f343537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g56f343537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1414cd38e_0_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g51414cd38e_0_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1414cd38e_0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g51414cd38e_0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1414cd38e_0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g51414cd38e_0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1414cd38e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g51414cd38e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1414cd38e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g51414cd38e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1414cd38e_0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g51414cd38e_0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414cd38e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g51414cd38e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1414cd38e_0_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g51414cd38e_0_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1414cd38e_5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g51414cd38e_5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1414cd38e_0_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g51414cd38e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1414cd38e_0_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g51414cd38e_0_2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1414cd38e_5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g51414cd38e_5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911c4726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1" name="Google Shape;701;g5911c4726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911c47264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g5911c47264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911c47264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g5911c4726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911c47264_1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g5911c47264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913d2be6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g5913d2be6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1414cd38e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g51414cd38e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***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Yes, we believe the evidence is that there is a public need for a simple, quick and reliable way of informing the police of cybercrime.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And, yes, we think that CDS is in a good place to partner with RCMP on its development.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f2ebef325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4f2ebef325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1414cd38e_5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g51414cd38e_5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***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Yes, we believe the evidence is that there is a public need for a simple, quick and reliable way of informing the police of cybercrime.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And, yes, we think that CDS is in a good place to partner with RCMP on its development.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6f318c06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g56f318c06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***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Yes, we believe the evidence is that there is a public need for a simple, quick and reliable way of informing the police of cybercrime.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And, yes, we think that CDS is in a good place to partner with RCMP on its development.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fc3bb596f_5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g4fc3bb596f_5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54.png"/><Relationship Id="rId4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ation">
  <p:cSld name="CUSTOM">
    <p:bg>
      <p:bgPr>
        <a:solidFill>
          <a:srgbClr val="43434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757875" y="1919525"/>
            <a:ext cx="5403600" cy="15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77125" y="675900"/>
            <a:ext cx="1180756" cy="1128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161624" y="3095239"/>
            <a:ext cx="1180756" cy="112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 Slide">
  <p:cSld name="TITLE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-3180" y="4648025"/>
            <a:ext cx="9159900" cy="4956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2477476" y="1991475"/>
            <a:ext cx="109800" cy="11604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2792175" y="1836952"/>
            <a:ext cx="58887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802700" y="2345869"/>
            <a:ext cx="5028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subTitle"/>
          </p:nvPr>
        </p:nvSpPr>
        <p:spPr>
          <a:xfrm>
            <a:off x="2824077" y="2823459"/>
            <a:ext cx="5028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275" y="1991475"/>
            <a:ext cx="1160400" cy="11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0049" y="4793212"/>
            <a:ext cx="799767" cy="19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Text Slide 1">
  <p:cSld name="TITLE_AND_BOD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1218175" y="2289900"/>
            <a:ext cx="171000" cy="563700"/>
          </a:xfrm>
          <a:prstGeom prst="rect">
            <a:avLst/>
          </a:prstGeom>
          <a:solidFill>
            <a:srgbClr val="FFE0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1660500" y="2289899"/>
            <a:ext cx="50610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 Half Text (Single Line Title)">
  <p:cSld name="SECTION_HEADER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 rot="5400000">
            <a:off x="848621" y="478466"/>
            <a:ext cx="64200" cy="7530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378250" y="209950"/>
            <a:ext cx="6236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97828" y="2605093"/>
            <a:ext cx="3411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/>
          <p:nvPr/>
        </p:nvSpPr>
        <p:spPr>
          <a:xfrm>
            <a:off x="4563133" y="-11375"/>
            <a:ext cx="109800" cy="51723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idx="2" type="subTitle"/>
          </p:nvPr>
        </p:nvSpPr>
        <p:spPr>
          <a:xfrm>
            <a:off x="388776" y="4118308"/>
            <a:ext cx="3797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3" type="subTitle"/>
          </p:nvPr>
        </p:nvSpPr>
        <p:spPr>
          <a:xfrm>
            <a:off x="388776" y="4466758"/>
            <a:ext cx="3797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bar header">
  <p:cSld name="SECTION_HEADER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 rot="5400000">
            <a:off x="848621" y="478466"/>
            <a:ext cx="64200" cy="7530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378250" y="209950"/>
            <a:ext cx="6236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397828" y="2605093"/>
            <a:ext cx="3411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Slide (Header+Text Med)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1218175" y="1509300"/>
            <a:ext cx="171000" cy="21249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1660500" y="1393829"/>
            <a:ext cx="50610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1670997" y="2041911"/>
            <a:ext cx="49335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Slide (Header+Text Small)">
  <p:cSld name="TITLE_AND_TWO_COLUMNS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1218175" y="1710575"/>
            <a:ext cx="171000" cy="166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1660500" y="1604395"/>
            <a:ext cx="50610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1660500" y="2335825"/>
            <a:ext cx="49335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Text Slide">
  <p:cSld name="TITLE_AND_BODY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1218175" y="1971066"/>
            <a:ext cx="171000" cy="124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1660500" y="1863339"/>
            <a:ext cx="50610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Stat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457200" y="1744687"/>
            <a:ext cx="82296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black">
  <p:cSld name="Blank - blac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4484619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Lato"/>
              <a:buNone/>
              <a:defRPr b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Image">
  <p:cSld name="One Image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8"/>
          <p:cNvSpPr/>
          <p:nvPr/>
        </p:nvSpPr>
        <p:spPr>
          <a:xfrm>
            <a:off x="-3180" y="4648025"/>
            <a:ext cx="9159900" cy="4956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8"/>
          <p:cNvSpPr/>
          <p:nvPr/>
        </p:nvSpPr>
        <p:spPr>
          <a:xfrm>
            <a:off x="2477476" y="1991475"/>
            <a:ext cx="109800" cy="11604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61" id="121" name="Google Shape;1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275" y="1991475"/>
            <a:ext cx="1160400" cy="116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62" id="122" name="Google Shape;12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0049" y="4793212"/>
            <a:ext cx="799767" cy="191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>
            <p:ph type="title"/>
          </p:nvPr>
        </p:nvSpPr>
        <p:spPr>
          <a:xfrm>
            <a:off x="2792175" y="1900452"/>
            <a:ext cx="5888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2802700" y="2643882"/>
            <a:ext cx="5202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2" type="sldNum"/>
          </p:nvPr>
        </p:nvSpPr>
        <p:spPr>
          <a:xfrm>
            <a:off x="6553200" y="4492481"/>
            <a:ext cx="2133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ding">
  <p:cSld name="Finding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2945060" y="600075"/>
            <a:ext cx="57417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163752" y="-264160"/>
            <a:ext cx="29496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0"/>
              <a:buFont typeface="Arial"/>
              <a:buNone/>
              <a:defRPr sz="40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>
  <p:cSld name="CUSTOM">
    <p:bg>
      <p:bgPr>
        <a:solidFill>
          <a:srgbClr val="43434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1757875" y="1919525"/>
            <a:ext cx="54036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DFEFD"/>
              </a:buClr>
              <a:buSzPts val="2400"/>
              <a:buFont typeface="Arial"/>
              <a:buNone/>
              <a:defRPr b="0" sz="2400">
                <a:solidFill>
                  <a:srgbClr val="FDFEF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32" name="Google Shape;132;p30"/>
          <p:cNvSpPr/>
          <p:nvPr>
            <p:ph idx="2" type="pic"/>
          </p:nvPr>
        </p:nvSpPr>
        <p:spPr>
          <a:xfrm>
            <a:off x="577125" y="675900"/>
            <a:ext cx="11808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0"/>
          <p:cNvSpPr/>
          <p:nvPr>
            <p:ph idx="3" type="pic"/>
          </p:nvPr>
        </p:nvSpPr>
        <p:spPr>
          <a:xfrm>
            <a:off x="7161623" y="3095239"/>
            <a:ext cx="11808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ing">
  <p:cSld name="Section Heading"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/>
          <p:nvPr/>
        </p:nvSpPr>
        <p:spPr>
          <a:xfrm>
            <a:off x="175" y="1787700"/>
            <a:ext cx="9144000" cy="15681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1"/>
          <p:cNvSpPr txBox="1"/>
          <p:nvPr>
            <p:ph type="title"/>
          </p:nvPr>
        </p:nvSpPr>
        <p:spPr>
          <a:xfrm>
            <a:off x="457200" y="1915046"/>
            <a:ext cx="82296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">
  <p:cSld name="SECTION_HEADER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/>
          <p:nvPr/>
        </p:nvSpPr>
        <p:spPr>
          <a:xfrm rot="5400000">
            <a:off x="848621" y="478466"/>
            <a:ext cx="64200" cy="7530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2"/>
          <p:cNvSpPr txBox="1"/>
          <p:nvPr>
            <p:ph type="title"/>
          </p:nvPr>
        </p:nvSpPr>
        <p:spPr>
          <a:xfrm>
            <a:off x="378250" y="209950"/>
            <a:ext cx="6236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" type="body"/>
          </p:nvPr>
        </p:nvSpPr>
        <p:spPr>
          <a:xfrm>
            <a:off x="450188" y="1294453"/>
            <a:ext cx="3411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2" type="body"/>
          </p:nvPr>
        </p:nvSpPr>
        <p:spPr>
          <a:xfrm>
            <a:off x="4563133" y="-11375"/>
            <a:ext cx="109800" cy="51723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4" name="Google Shape;144;p32"/>
          <p:cNvSpPr/>
          <p:nvPr>
            <p:ph idx="3" type="pic"/>
          </p:nvPr>
        </p:nvSpPr>
        <p:spPr>
          <a:xfrm>
            <a:off x="4656635" y="-17187"/>
            <a:ext cx="4485600" cy="5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idx="12" type="sldNum"/>
          </p:nvPr>
        </p:nvSpPr>
        <p:spPr>
          <a:xfrm>
            <a:off x="9105483" y="4671870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Demo"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/>
          <p:nvPr/>
        </p:nvSpPr>
        <p:spPr>
          <a:xfrm>
            <a:off x="0" y="0"/>
            <a:ext cx="2130300" cy="461400"/>
          </a:xfrm>
          <a:prstGeom prst="rect">
            <a:avLst/>
          </a:prstGeom>
          <a:solidFill>
            <a:srgbClr val="FFCD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3"/>
          <p:cNvSpPr txBox="1"/>
          <p:nvPr>
            <p:ph type="title"/>
          </p:nvPr>
        </p:nvSpPr>
        <p:spPr>
          <a:xfrm>
            <a:off x="77216" y="45244"/>
            <a:ext cx="1975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49" name="Google Shape;149;p33"/>
          <p:cNvSpPr/>
          <p:nvPr>
            <p:ph idx="2" type="pic"/>
          </p:nvPr>
        </p:nvSpPr>
        <p:spPr>
          <a:xfrm>
            <a:off x="1593825" y="896527"/>
            <a:ext cx="59562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3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1">
  <p:cSld name="TITLE_AND_BODY_1"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idx="1" type="body"/>
          </p:nvPr>
        </p:nvSpPr>
        <p:spPr>
          <a:xfrm>
            <a:off x="1218175" y="2289900"/>
            <a:ext cx="171000" cy="5637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53" name="Google Shape;153;p34"/>
          <p:cNvSpPr txBox="1"/>
          <p:nvPr>
            <p:ph type="title"/>
          </p:nvPr>
        </p:nvSpPr>
        <p:spPr>
          <a:xfrm>
            <a:off x="1660500" y="2289899"/>
            <a:ext cx="50610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12" type="sldNum"/>
          </p:nvPr>
        </p:nvSpPr>
        <p:spPr>
          <a:xfrm>
            <a:off x="9105483" y="4671870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_1">
  <p:cSld name="SECTION_HEADER_1_1"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/>
          <p:nvPr/>
        </p:nvSpPr>
        <p:spPr>
          <a:xfrm rot="5400000">
            <a:off x="848621" y="478466"/>
            <a:ext cx="64200" cy="7530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5"/>
          <p:cNvSpPr txBox="1"/>
          <p:nvPr>
            <p:ph type="title"/>
          </p:nvPr>
        </p:nvSpPr>
        <p:spPr>
          <a:xfrm>
            <a:off x="500170" y="311550"/>
            <a:ext cx="6236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58" name="Google Shape;158;p35"/>
          <p:cNvSpPr txBox="1"/>
          <p:nvPr>
            <p:ph idx="1" type="body"/>
          </p:nvPr>
        </p:nvSpPr>
        <p:spPr>
          <a:xfrm>
            <a:off x="792230" y="1280013"/>
            <a:ext cx="75594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1pPr>
            <a:lvl2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2pPr>
            <a:lvl3pPr indent="-273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3pPr>
            <a:lvl4pPr indent="-2730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4pPr>
            <a:lvl5pPr indent="-2730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12" type="sldNum"/>
          </p:nvPr>
        </p:nvSpPr>
        <p:spPr>
          <a:xfrm>
            <a:off x="9105483" y="4671870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_1">
  <p:cSld name="TITLE_AND_TWO_COLUMNS_1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idx="1" type="body"/>
          </p:nvPr>
        </p:nvSpPr>
        <p:spPr>
          <a:xfrm>
            <a:off x="1218175" y="1509300"/>
            <a:ext cx="171000" cy="21249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2" name="Google Shape;162;p36"/>
          <p:cNvSpPr txBox="1"/>
          <p:nvPr>
            <p:ph type="title"/>
          </p:nvPr>
        </p:nvSpPr>
        <p:spPr>
          <a:xfrm>
            <a:off x="1660500" y="1393829"/>
            <a:ext cx="50610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2" type="body"/>
          </p:nvPr>
        </p:nvSpPr>
        <p:spPr>
          <a:xfrm>
            <a:off x="1670997" y="2041911"/>
            <a:ext cx="61869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9105483" y="4671870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_2">
  <p:cSld name="TITLE_AND_TWO_COLUMNS_2"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1218175" y="1710575"/>
            <a:ext cx="171000" cy="166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1660500" y="1604395"/>
            <a:ext cx="50610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68" name="Google Shape;168;p37"/>
          <p:cNvSpPr txBox="1"/>
          <p:nvPr>
            <p:ph idx="2" type="body"/>
          </p:nvPr>
        </p:nvSpPr>
        <p:spPr>
          <a:xfrm>
            <a:off x="1660500" y="2335825"/>
            <a:ext cx="60051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9" name="Google Shape;169;p37"/>
          <p:cNvSpPr txBox="1"/>
          <p:nvPr>
            <p:ph idx="12" type="sldNum"/>
          </p:nvPr>
        </p:nvSpPr>
        <p:spPr>
          <a:xfrm>
            <a:off x="9105483" y="4671870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1218175" y="1971066"/>
            <a:ext cx="171000" cy="124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2" name="Google Shape;172;p38"/>
          <p:cNvSpPr txBox="1"/>
          <p:nvPr>
            <p:ph idx="2" type="body"/>
          </p:nvPr>
        </p:nvSpPr>
        <p:spPr>
          <a:xfrm>
            <a:off x="1858129" y="1971066"/>
            <a:ext cx="57420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3" name="Google Shape;173;p38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cial">
  <p:cSld name="Social"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13" id="175" name="Google Shape;17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4108" y="1614265"/>
            <a:ext cx="1256106" cy="1256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9"/>
          <p:cNvGrpSpPr/>
          <p:nvPr/>
        </p:nvGrpSpPr>
        <p:grpSpPr>
          <a:xfrm>
            <a:off x="5161369" y="1614278"/>
            <a:ext cx="1256090" cy="1256090"/>
            <a:chOff x="0" y="0"/>
            <a:chExt cx="3349574" cy="3349574"/>
          </a:xfrm>
        </p:grpSpPr>
        <p:pic>
          <p:nvPicPr>
            <p:cNvPr descr="Shape 515" id="177" name="Google Shape;17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349574" cy="3349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39"/>
            <p:cNvSpPr/>
            <p:nvPr/>
          </p:nvSpPr>
          <p:spPr>
            <a:xfrm>
              <a:off x="513982" y="513991"/>
              <a:ext cx="2321700" cy="2321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518" id="179" name="Google Shape;17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6613" y="816626"/>
              <a:ext cx="1716335" cy="1716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4495751" y="2949575"/>
            <a:ext cx="25872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  <a:defRPr sz="24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1" name="Google Shape;181;p39"/>
          <p:cNvSpPr txBox="1"/>
          <p:nvPr>
            <p:ph idx="2" type="body"/>
          </p:nvPr>
        </p:nvSpPr>
        <p:spPr>
          <a:xfrm>
            <a:off x="1630755" y="2949575"/>
            <a:ext cx="31227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  <a:defRPr sz="24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2" name="Google Shape;182;p39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">
  <p:cSld name="One Line"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3022450" y="2793900"/>
            <a:ext cx="2636700" cy="807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226000" y="183919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86" name="Google Shape;186;p40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Quote">
  <p:cSld name="Long Quote"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idx="1" type="body"/>
          </p:nvPr>
        </p:nvSpPr>
        <p:spPr>
          <a:xfrm rot="10800000">
            <a:off x="1358475" y="1272600"/>
            <a:ext cx="151800" cy="25983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9" name="Google Shape;189;p41"/>
          <p:cNvSpPr txBox="1"/>
          <p:nvPr>
            <p:ph idx="2" type="body"/>
          </p:nvPr>
        </p:nvSpPr>
        <p:spPr>
          <a:xfrm>
            <a:off x="1670500" y="3381327"/>
            <a:ext cx="6505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0" name="Google Shape;190;p41"/>
          <p:cNvSpPr txBox="1"/>
          <p:nvPr>
            <p:ph idx="3" type="body"/>
          </p:nvPr>
        </p:nvSpPr>
        <p:spPr>
          <a:xfrm>
            <a:off x="1670500" y="1803729"/>
            <a:ext cx="65052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1" name="Google Shape;191;p41"/>
          <p:cNvSpPr txBox="1"/>
          <p:nvPr>
            <p:ph idx="4" type="body"/>
          </p:nvPr>
        </p:nvSpPr>
        <p:spPr>
          <a:xfrm>
            <a:off x="1670500" y="1268313"/>
            <a:ext cx="6505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2" name="Google Shape;192;p41"/>
          <p:cNvSpPr txBox="1"/>
          <p:nvPr>
            <p:ph idx="12" type="sldNum"/>
          </p:nvPr>
        </p:nvSpPr>
        <p:spPr>
          <a:xfrm>
            <a:off x="8391238" y="45344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st pattern">
  <p:cSld name="Test patter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type="title"/>
          </p:nvPr>
        </p:nvSpPr>
        <p:spPr>
          <a:xfrm>
            <a:off x="3971713" y="1547291"/>
            <a:ext cx="42837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95" name="Google Shape;195;p42"/>
          <p:cNvSpPr/>
          <p:nvPr/>
        </p:nvSpPr>
        <p:spPr>
          <a:xfrm>
            <a:off x="0" y="0"/>
            <a:ext cx="1428900" cy="1428900"/>
          </a:xfrm>
          <a:prstGeom prst="ellipse">
            <a:avLst/>
          </a:prstGeom>
          <a:solidFill>
            <a:srgbClr val="0365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42"/>
          <p:cNvSpPr/>
          <p:nvPr/>
        </p:nvSpPr>
        <p:spPr>
          <a:xfrm>
            <a:off x="-1249" y="3713502"/>
            <a:ext cx="1428900" cy="1428900"/>
          </a:xfrm>
          <a:prstGeom prst="ellipse">
            <a:avLst/>
          </a:prstGeom>
          <a:solidFill>
            <a:srgbClr val="DCBD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42"/>
          <p:cNvSpPr/>
          <p:nvPr/>
        </p:nvSpPr>
        <p:spPr>
          <a:xfrm>
            <a:off x="7715250" y="0"/>
            <a:ext cx="1428900" cy="1428900"/>
          </a:xfrm>
          <a:prstGeom prst="ellipse">
            <a:avLst/>
          </a:prstGeom>
          <a:solidFill>
            <a:srgbClr val="00882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" name="Google Shape;198;p42"/>
          <p:cNvSpPr/>
          <p:nvPr/>
        </p:nvSpPr>
        <p:spPr>
          <a:xfrm>
            <a:off x="7715250" y="3714750"/>
            <a:ext cx="1428900" cy="1428900"/>
          </a:xfrm>
          <a:prstGeom prst="ellipse">
            <a:avLst/>
          </a:prstGeom>
          <a:solidFill>
            <a:srgbClr val="C8250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9" name="Google Shape;199;p42"/>
          <p:cNvSpPr/>
          <p:nvPr/>
        </p:nvSpPr>
        <p:spPr>
          <a:xfrm>
            <a:off x="1428830" y="1430747"/>
            <a:ext cx="2282100" cy="228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1920×1080</a:t>
            </a:r>
            <a:endParaRPr sz="500"/>
          </a:p>
        </p:txBody>
      </p:sp>
      <p:sp>
        <p:nvSpPr>
          <p:cNvPr id="200" name="Google Shape;200;p42"/>
          <p:cNvSpPr txBox="1"/>
          <p:nvPr>
            <p:ph idx="12" type="sldNum"/>
          </p:nvPr>
        </p:nvSpPr>
        <p:spPr>
          <a:xfrm>
            <a:off x="4484619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Stat">
  <p:cSld name="Big Sta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457200" y="1744687"/>
            <a:ext cx="82296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  <a:defRPr b="0" sz="75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– blue">
  <p:cSld name="Blank – blue">
    <p:bg>
      <p:bgPr>
        <a:solidFill>
          <a:srgbClr val="00245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Stat" type="tx">
  <p:cSld name="TITLE_AND_BOD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6"/>
          <p:cNvSpPr txBox="1"/>
          <p:nvPr>
            <p:ph type="title"/>
          </p:nvPr>
        </p:nvSpPr>
        <p:spPr>
          <a:xfrm>
            <a:off x="457200" y="1744687"/>
            <a:ext cx="82296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12" name="Google Shape;212;p46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black">
  <p:cSld name="Blank - blac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8"/>
          <p:cNvSpPr txBox="1"/>
          <p:nvPr>
            <p:ph idx="12" type="sldNum"/>
          </p:nvPr>
        </p:nvSpPr>
        <p:spPr>
          <a:xfrm>
            <a:off x="4484619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19" name="Google Shape;219;p4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Image">
  <p:cSld name="One Image"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1"/>
          <p:cNvSpPr/>
          <p:nvPr/>
        </p:nvSpPr>
        <p:spPr>
          <a:xfrm>
            <a:off x="-3180" y="4648025"/>
            <a:ext cx="9159900" cy="4956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1"/>
          <p:cNvSpPr/>
          <p:nvPr/>
        </p:nvSpPr>
        <p:spPr>
          <a:xfrm>
            <a:off x="2477476" y="1991475"/>
            <a:ext cx="109800" cy="11604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61" id="227" name="Google Shape;22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275" y="1991475"/>
            <a:ext cx="1160400" cy="116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62" id="228" name="Google Shape;22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0049" y="4793212"/>
            <a:ext cx="799767" cy="191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1"/>
          <p:cNvSpPr txBox="1"/>
          <p:nvPr>
            <p:ph type="title"/>
          </p:nvPr>
        </p:nvSpPr>
        <p:spPr>
          <a:xfrm>
            <a:off x="2792175" y="1900452"/>
            <a:ext cx="5888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30" name="Google Shape;230;p51"/>
          <p:cNvSpPr txBox="1"/>
          <p:nvPr>
            <p:ph idx="1" type="body"/>
          </p:nvPr>
        </p:nvSpPr>
        <p:spPr>
          <a:xfrm>
            <a:off x="2802700" y="2643882"/>
            <a:ext cx="5202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1" name="Google Shape;231;p51"/>
          <p:cNvSpPr txBox="1"/>
          <p:nvPr>
            <p:ph idx="12" type="sldNum"/>
          </p:nvPr>
        </p:nvSpPr>
        <p:spPr>
          <a:xfrm>
            <a:off x="6553200" y="4492481"/>
            <a:ext cx="2133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ding">
  <p:cSld name="Finding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/>
          <p:nvPr>
            <p:ph idx="1" type="body"/>
          </p:nvPr>
        </p:nvSpPr>
        <p:spPr>
          <a:xfrm>
            <a:off x="2945060" y="600075"/>
            <a:ext cx="57417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4" name="Google Shape;234;p52"/>
          <p:cNvSpPr txBox="1"/>
          <p:nvPr>
            <p:ph idx="2" type="body"/>
          </p:nvPr>
        </p:nvSpPr>
        <p:spPr>
          <a:xfrm>
            <a:off x="163752" y="-264160"/>
            <a:ext cx="29496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0"/>
              <a:buFont typeface="Arial"/>
              <a:buNone/>
              <a:defRPr sz="40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5" name="Google Shape;235;p52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>
  <p:cSld name="CUSTOM">
    <p:bg>
      <p:bgPr>
        <a:solidFill>
          <a:srgbClr val="434343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/>
          <p:nvPr>
            <p:ph type="title"/>
          </p:nvPr>
        </p:nvSpPr>
        <p:spPr>
          <a:xfrm>
            <a:off x="1757875" y="1919525"/>
            <a:ext cx="54036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DFEFD"/>
              </a:buClr>
              <a:buSzPts val="2400"/>
              <a:buFont typeface="Arial"/>
              <a:buNone/>
              <a:defRPr b="0" sz="2400">
                <a:solidFill>
                  <a:srgbClr val="FDFEF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38" name="Google Shape;238;p53"/>
          <p:cNvSpPr/>
          <p:nvPr>
            <p:ph idx="2" type="pic"/>
          </p:nvPr>
        </p:nvSpPr>
        <p:spPr>
          <a:xfrm>
            <a:off x="577125" y="675900"/>
            <a:ext cx="11808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53"/>
          <p:cNvSpPr/>
          <p:nvPr>
            <p:ph idx="3" type="pic"/>
          </p:nvPr>
        </p:nvSpPr>
        <p:spPr>
          <a:xfrm>
            <a:off x="7161623" y="3095239"/>
            <a:ext cx="11808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53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ing">
  <p:cSld name="Section Heading"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/>
          <p:nvPr/>
        </p:nvSpPr>
        <p:spPr>
          <a:xfrm>
            <a:off x="175" y="1787700"/>
            <a:ext cx="9144000" cy="15681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4"/>
          <p:cNvSpPr txBox="1"/>
          <p:nvPr>
            <p:ph type="title"/>
          </p:nvPr>
        </p:nvSpPr>
        <p:spPr>
          <a:xfrm>
            <a:off x="457200" y="1915046"/>
            <a:ext cx="82296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44" name="Google Shape;244;p54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">
  <p:cSld name="SECTION_HEADER_1"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5"/>
          <p:cNvSpPr/>
          <p:nvPr/>
        </p:nvSpPr>
        <p:spPr>
          <a:xfrm rot="5400000">
            <a:off x="848621" y="478466"/>
            <a:ext cx="64200" cy="7530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5"/>
          <p:cNvSpPr txBox="1"/>
          <p:nvPr>
            <p:ph type="title"/>
          </p:nvPr>
        </p:nvSpPr>
        <p:spPr>
          <a:xfrm>
            <a:off x="378250" y="209950"/>
            <a:ext cx="6236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48" name="Google Shape;248;p55"/>
          <p:cNvSpPr txBox="1"/>
          <p:nvPr>
            <p:ph idx="1" type="body"/>
          </p:nvPr>
        </p:nvSpPr>
        <p:spPr>
          <a:xfrm>
            <a:off x="450188" y="1294453"/>
            <a:ext cx="3411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9" name="Google Shape;249;p55"/>
          <p:cNvSpPr txBox="1"/>
          <p:nvPr>
            <p:ph idx="2" type="body"/>
          </p:nvPr>
        </p:nvSpPr>
        <p:spPr>
          <a:xfrm>
            <a:off x="4563133" y="-11375"/>
            <a:ext cx="109800" cy="51723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0" name="Google Shape;250;p55"/>
          <p:cNvSpPr/>
          <p:nvPr>
            <p:ph idx="3" type="pic"/>
          </p:nvPr>
        </p:nvSpPr>
        <p:spPr>
          <a:xfrm>
            <a:off x="4656635" y="-17187"/>
            <a:ext cx="4485600" cy="5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55"/>
          <p:cNvSpPr txBox="1"/>
          <p:nvPr>
            <p:ph idx="12" type="sldNum"/>
          </p:nvPr>
        </p:nvSpPr>
        <p:spPr>
          <a:xfrm>
            <a:off x="9105483" y="4671870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Demo"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6"/>
          <p:cNvSpPr/>
          <p:nvPr/>
        </p:nvSpPr>
        <p:spPr>
          <a:xfrm>
            <a:off x="0" y="0"/>
            <a:ext cx="2130300" cy="461400"/>
          </a:xfrm>
          <a:prstGeom prst="rect">
            <a:avLst/>
          </a:prstGeom>
          <a:solidFill>
            <a:srgbClr val="FFCD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6"/>
          <p:cNvSpPr txBox="1"/>
          <p:nvPr>
            <p:ph type="title"/>
          </p:nvPr>
        </p:nvSpPr>
        <p:spPr>
          <a:xfrm>
            <a:off x="77216" y="45244"/>
            <a:ext cx="1975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55" name="Google Shape;255;p56"/>
          <p:cNvSpPr/>
          <p:nvPr>
            <p:ph idx="2" type="pic"/>
          </p:nvPr>
        </p:nvSpPr>
        <p:spPr>
          <a:xfrm>
            <a:off x="1593825" y="896527"/>
            <a:ext cx="59562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56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1">
  <p:cSld name="TITLE_AND_BODY_1"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7"/>
          <p:cNvSpPr txBox="1"/>
          <p:nvPr>
            <p:ph idx="1" type="body"/>
          </p:nvPr>
        </p:nvSpPr>
        <p:spPr>
          <a:xfrm>
            <a:off x="1218175" y="2289900"/>
            <a:ext cx="171000" cy="5637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9" name="Google Shape;259;p57"/>
          <p:cNvSpPr txBox="1"/>
          <p:nvPr>
            <p:ph type="title"/>
          </p:nvPr>
        </p:nvSpPr>
        <p:spPr>
          <a:xfrm>
            <a:off x="1660500" y="2289899"/>
            <a:ext cx="50610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60" name="Google Shape;260;p57"/>
          <p:cNvSpPr txBox="1"/>
          <p:nvPr>
            <p:ph idx="12" type="sldNum"/>
          </p:nvPr>
        </p:nvSpPr>
        <p:spPr>
          <a:xfrm>
            <a:off x="9105483" y="4671870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_1">
  <p:cSld name="SECTION_HEADER_1_1"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8"/>
          <p:cNvSpPr/>
          <p:nvPr/>
        </p:nvSpPr>
        <p:spPr>
          <a:xfrm rot="5400000">
            <a:off x="848621" y="478466"/>
            <a:ext cx="64200" cy="7530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8"/>
          <p:cNvSpPr txBox="1"/>
          <p:nvPr>
            <p:ph type="title"/>
          </p:nvPr>
        </p:nvSpPr>
        <p:spPr>
          <a:xfrm>
            <a:off x="500170" y="311550"/>
            <a:ext cx="6236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64" name="Google Shape;264;p58"/>
          <p:cNvSpPr txBox="1"/>
          <p:nvPr>
            <p:ph idx="1" type="body"/>
          </p:nvPr>
        </p:nvSpPr>
        <p:spPr>
          <a:xfrm>
            <a:off x="792230" y="1280013"/>
            <a:ext cx="75594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1pPr>
            <a:lvl2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2pPr>
            <a:lvl3pPr indent="-273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3pPr>
            <a:lvl4pPr indent="-2730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4pPr>
            <a:lvl5pPr indent="-2730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5" name="Google Shape;265;p58"/>
          <p:cNvSpPr txBox="1"/>
          <p:nvPr>
            <p:ph idx="12" type="sldNum"/>
          </p:nvPr>
        </p:nvSpPr>
        <p:spPr>
          <a:xfrm>
            <a:off x="9105483" y="4671870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_1">
  <p:cSld name="TITLE_AND_TWO_COLUMNS_1"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9"/>
          <p:cNvSpPr txBox="1"/>
          <p:nvPr>
            <p:ph idx="1" type="body"/>
          </p:nvPr>
        </p:nvSpPr>
        <p:spPr>
          <a:xfrm>
            <a:off x="1218175" y="1509300"/>
            <a:ext cx="171000" cy="21249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8" name="Google Shape;268;p59"/>
          <p:cNvSpPr txBox="1"/>
          <p:nvPr>
            <p:ph type="title"/>
          </p:nvPr>
        </p:nvSpPr>
        <p:spPr>
          <a:xfrm>
            <a:off x="1660500" y="1393829"/>
            <a:ext cx="50610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69" name="Google Shape;269;p59"/>
          <p:cNvSpPr txBox="1"/>
          <p:nvPr>
            <p:ph idx="2" type="body"/>
          </p:nvPr>
        </p:nvSpPr>
        <p:spPr>
          <a:xfrm>
            <a:off x="1670997" y="2041911"/>
            <a:ext cx="61869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0" name="Google Shape;270;p59"/>
          <p:cNvSpPr txBox="1"/>
          <p:nvPr>
            <p:ph idx="12" type="sldNum"/>
          </p:nvPr>
        </p:nvSpPr>
        <p:spPr>
          <a:xfrm>
            <a:off x="9105483" y="4671870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_2">
  <p:cSld name="TITLE_AND_TWO_COLUMNS_2"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0"/>
          <p:cNvSpPr txBox="1"/>
          <p:nvPr>
            <p:ph idx="1" type="body"/>
          </p:nvPr>
        </p:nvSpPr>
        <p:spPr>
          <a:xfrm>
            <a:off x="1218175" y="1710575"/>
            <a:ext cx="171000" cy="166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3" name="Google Shape;273;p60"/>
          <p:cNvSpPr txBox="1"/>
          <p:nvPr>
            <p:ph type="title"/>
          </p:nvPr>
        </p:nvSpPr>
        <p:spPr>
          <a:xfrm>
            <a:off x="1660500" y="1604395"/>
            <a:ext cx="50610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74" name="Google Shape;274;p60"/>
          <p:cNvSpPr txBox="1"/>
          <p:nvPr>
            <p:ph idx="2" type="body"/>
          </p:nvPr>
        </p:nvSpPr>
        <p:spPr>
          <a:xfrm>
            <a:off x="1660500" y="2335825"/>
            <a:ext cx="60051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5" name="Google Shape;275;p60"/>
          <p:cNvSpPr txBox="1"/>
          <p:nvPr>
            <p:ph idx="12" type="sldNum"/>
          </p:nvPr>
        </p:nvSpPr>
        <p:spPr>
          <a:xfrm>
            <a:off x="9105483" y="4671870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1"/>
          <p:cNvSpPr txBox="1"/>
          <p:nvPr>
            <p:ph idx="1" type="body"/>
          </p:nvPr>
        </p:nvSpPr>
        <p:spPr>
          <a:xfrm>
            <a:off x="1218175" y="1971066"/>
            <a:ext cx="171000" cy="124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8" name="Google Shape;278;p61"/>
          <p:cNvSpPr txBox="1"/>
          <p:nvPr>
            <p:ph idx="2" type="body"/>
          </p:nvPr>
        </p:nvSpPr>
        <p:spPr>
          <a:xfrm>
            <a:off x="1858129" y="1971066"/>
            <a:ext cx="57420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9" name="Google Shape;279;p61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cial">
  <p:cSld name="Social"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13" id="281" name="Google Shape;281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4108" y="1614265"/>
            <a:ext cx="1256106" cy="1256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62"/>
          <p:cNvGrpSpPr/>
          <p:nvPr/>
        </p:nvGrpSpPr>
        <p:grpSpPr>
          <a:xfrm>
            <a:off x="5161369" y="1614278"/>
            <a:ext cx="1256090" cy="1256090"/>
            <a:chOff x="0" y="0"/>
            <a:chExt cx="3349574" cy="3349574"/>
          </a:xfrm>
        </p:grpSpPr>
        <p:pic>
          <p:nvPicPr>
            <p:cNvPr descr="Shape 515" id="283" name="Google Shape;283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349574" cy="3349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62"/>
            <p:cNvSpPr/>
            <p:nvPr/>
          </p:nvSpPr>
          <p:spPr>
            <a:xfrm>
              <a:off x="513982" y="513991"/>
              <a:ext cx="2321700" cy="2321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518" id="285" name="Google Shape;285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6613" y="816626"/>
              <a:ext cx="1716335" cy="1716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p62"/>
          <p:cNvSpPr txBox="1"/>
          <p:nvPr>
            <p:ph idx="1" type="body"/>
          </p:nvPr>
        </p:nvSpPr>
        <p:spPr>
          <a:xfrm>
            <a:off x="4495751" y="2949575"/>
            <a:ext cx="25872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  <a:defRPr sz="24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7" name="Google Shape;287;p62"/>
          <p:cNvSpPr txBox="1"/>
          <p:nvPr>
            <p:ph idx="2" type="body"/>
          </p:nvPr>
        </p:nvSpPr>
        <p:spPr>
          <a:xfrm>
            <a:off x="1630755" y="2949575"/>
            <a:ext cx="31227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  <a:defRPr sz="24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8" name="Google Shape;288;p62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">
  <p:cSld name="One Line"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3"/>
          <p:cNvSpPr txBox="1"/>
          <p:nvPr>
            <p:ph idx="1" type="body"/>
          </p:nvPr>
        </p:nvSpPr>
        <p:spPr>
          <a:xfrm>
            <a:off x="3022450" y="2793900"/>
            <a:ext cx="2636700" cy="807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1" name="Google Shape;291;p63"/>
          <p:cNvSpPr txBox="1"/>
          <p:nvPr>
            <p:ph type="title"/>
          </p:nvPr>
        </p:nvSpPr>
        <p:spPr>
          <a:xfrm>
            <a:off x="226000" y="183919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92" name="Google Shape;292;p63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Quote">
  <p:cSld name="Long Quote"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4"/>
          <p:cNvSpPr txBox="1"/>
          <p:nvPr>
            <p:ph idx="1" type="body"/>
          </p:nvPr>
        </p:nvSpPr>
        <p:spPr>
          <a:xfrm rot="10800000">
            <a:off x="1358475" y="1272600"/>
            <a:ext cx="151800" cy="25983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5" name="Google Shape;295;p64"/>
          <p:cNvSpPr txBox="1"/>
          <p:nvPr>
            <p:ph idx="2" type="body"/>
          </p:nvPr>
        </p:nvSpPr>
        <p:spPr>
          <a:xfrm>
            <a:off x="1670500" y="3381327"/>
            <a:ext cx="6505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6" name="Google Shape;296;p64"/>
          <p:cNvSpPr txBox="1"/>
          <p:nvPr>
            <p:ph idx="3" type="body"/>
          </p:nvPr>
        </p:nvSpPr>
        <p:spPr>
          <a:xfrm>
            <a:off x="1670500" y="1803729"/>
            <a:ext cx="65052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7" name="Google Shape;297;p64"/>
          <p:cNvSpPr txBox="1"/>
          <p:nvPr>
            <p:ph idx="4" type="body"/>
          </p:nvPr>
        </p:nvSpPr>
        <p:spPr>
          <a:xfrm>
            <a:off x="1670500" y="1268313"/>
            <a:ext cx="6505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8" name="Google Shape;298;p64"/>
          <p:cNvSpPr txBox="1"/>
          <p:nvPr>
            <p:ph idx="12" type="sldNum"/>
          </p:nvPr>
        </p:nvSpPr>
        <p:spPr>
          <a:xfrm>
            <a:off x="8391238" y="45344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st pattern">
  <p:cSld name="Test pattern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5"/>
          <p:cNvSpPr txBox="1"/>
          <p:nvPr>
            <p:ph type="title"/>
          </p:nvPr>
        </p:nvSpPr>
        <p:spPr>
          <a:xfrm>
            <a:off x="3971713" y="1547291"/>
            <a:ext cx="42837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301" name="Google Shape;301;p65"/>
          <p:cNvSpPr/>
          <p:nvPr/>
        </p:nvSpPr>
        <p:spPr>
          <a:xfrm>
            <a:off x="0" y="0"/>
            <a:ext cx="1428900" cy="1428900"/>
          </a:xfrm>
          <a:prstGeom prst="ellipse">
            <a:avLst/>
          </a:prstGeom>
          <a:solidFill>
            <a:srgbClr val="0365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2" name="Google Shape;302;p65"/>
          <p:cNvSpPr/>
          <p:nvPr/>
        </p:nvSpPr>
        <p:spPr>
          <a:xfrm>
            <a:off x="-1249" y="3713502"/>
            <a:ext cx="1428900" cy="1428900"/>
          </a:xfrm>
          <a:prstGeom prst="ellipse">
            <a:avLst/>
          </a:prstGeom>
          <a:solidFill>
            <a:srgbClr val="DCBD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3" name="Google Shape;303;p65"/>
          <p:cNvSpPr/>
          <p:nvPr/>
        </p:nvSpPr>
        <p:spPr>
          <a:xfrm>
            <a:off x="7715250" y="0"/>
            <a:ext cx="1428900" cy="1428900"/>
          </a:xfrm>
          <a:prstGeom prst="ellipse">
            <a:avLst/>
          </a:prstGeom>
          <a:solidFill>
            <a:srgbClr val="00882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4" name="Google Shape;304;p65"/>
          <p:cNvSpPr/>
          <p:nvPr/>
        </p:nvSpPr>
        <p:spPr>
          <a:xfrm>
            <a:off x="7715250" y="3714750"/>
            <a:ext cx="1428900" cy="1428900"/>
          </a:xfrm>
          <a:prstGeom prst="ellipse">
            <a:avLst/>
          </a:prstGeom>
          <a:solidFill>
            <a:srgbClr val="C8250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65"/>
          <p:cNvSpPr/>
          <p:nvPr/>
        </p:nvSpPr>
        <p:spPr>
          <a:xfrm>
            <a:off x="1428830" y="1430747"/>
            <a:ext cx="2282100" cy="228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1920×1080</a:t>
            </a:r>
            <a:endParaRPr sz="500"/>
          </a:p>
        </p:txBody>
      </p:sp>
      <p:sp>
        <p:nvSpPr>
          <p:cNvPr id="306" name="Google Shape;306;p65"/>
          <p:cNvSpPr txBox="1"/>
          <p:nvPr>
            <p:ph idx="12" type="sldNum"/>
          </p:nvPr>
        </p:nvSpPr>
        <p:spPr>
          <a:xfrm>
            <a:off x="4484619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Stat">
  <p:cSld name="Big Sta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6"/>
          <p:cNvSpPr txBox="1"/>
          <p:nvPr>
            <p:ph type="title"/>
          </p:nvPr>
        </p:nvSpPr>
        <p:spPr>
          <a:xfrm>
            <a:off x="457200" y="1744687"/>
            <a:ext cx="82296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  <a:defRPr b="0" sz="75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309" name="Google Shape;309;p66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– blue">
  <p:cSld name="Blank – blue">
    <p:bg>
      <p:bgPr>
        <a:solidFill>
          <a:srgbClr val="00245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61.xml"/><Relationship Id="rId6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457200" y="1744687"/>
            <a:ext cx="82296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Lato"/>
              <a:buChar char="●"/>
              <a:defRPr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Lato"/>
              <a:buChar char="○"/>
              <a:defRPr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Lato"/>
              <a:buChar char="■"/>
              <a:defRPr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Lato"/>
              <a:buChar char="●"/>
              <a:defRPr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Lato"/>
              <a:buChar char="○"/>
              <a:defRPr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Lato"/>
              <a:buChar char="■"/>
              <a:defRPr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Lato"/>
              <a:buChar char="●"/>
              <a:defRPr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Lato"/>
              <a:buChar char="○"/>
              <a:defRPr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Lato"/>
              <a:buChar char="■"/>
              <a:defRPr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/>
          <p:nvPr>
            <p:ph type="title"/>
          </p:nvPr>
        </p:nvSpPr>
        <p:spPr>
          <a:xfrm>
            <a:off x="457200" y="1744687"/>
            <a:ext cx="82296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b="1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45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45"/>
          <p:cNvSpPr txBox="1"/>
          <p:nvPr>
            <p:ph idx="12" type="sldNum"/>
          </p:nvPr>
        </p:nvSpPr>
        <p:spPr>
          <a:xfrm>
            <a:off x="9021158" y="4585236"/>
            <a:ext cx="531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Relationship Id="rId4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pa11y/pa11y" TargetMode="External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ux.shopify.com/considerations-when-writing-alt-text-a9c1985a8204" TargetMode="External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gif"/><Relationship Id="rId4" Type="http://schemas.openxmlformats.org/officeDocument/2006/relationships/image" Target="../media/image22.gif"/><Relationship Id="rId5" Type="http://schemas.openxmlformats.org/officeDocument/2006/relationships/image" Target="../media/image21.gif"/><Relationship Id="rId6" Type="http://schemas.openxmlformats.org/officeDocument/2006/relationships/image" Target="../media/image2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hyperlink" Target="https://dequeuniversity.com/rules/axe/3.1/color-contrast?application=lighthouse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Relationship Id="rId4" Type="http://schemas.openxmlformats.org/officeDocument/2006/relationships/hyperlink" Target="https://crtc.gc.ca/eng/process/pcal2019.htm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crtc.gc.ca/eng/process/pcal2019.htm" TargetMode="External"/><Relationship Id="rId4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11yproject.com/checklist" TargetMode="External"/><Relationship Id="rId4" Type="http://schemas.openxmlformats.org/officeDocument/2006/relationships/hyperlink" Target="https://accessibility.blog.gov.uk/" TargetMode="External"/><Relationship Id="rId5" Type="http://schemas.openxmlformats.org/officeDocument/2006/relationships/hyperlink" Target="https://www.w3.org/WAI/test-evaluate/preliminary/" TargetMode="External"/><Relationship Id="rId6" Type="http://schemas.openxmlformats.org/officeDocument/2006/relationships/hyperlink" Target="https://developer.paciellogroup.com/blog/2015/01/basic-screen-reader-commands-for-accessibility-testing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igital.canada.ca/2019/02/13/building-inclusive-services-is-not-about-perfectio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/>
          <p:nvPr>
            <p:ph type="title"/>
          </p:nvPr>
        </p:nvSpPr>
        <p:spPr>
          <a:xfrm>
            <a:off x="914400" y="1721295"/>
            <a:ext cx="7772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b="0" lang="en" sz="3400"/>
              <a:t>Automatic Accessibility Testing</a:t>
            </a:r>
            <a:endParaRPr b="0" sz="3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7" name="Google Shape;317;p68"/>
          <p:cNvCxnSpPr/>
          <p:nvPr/>
        </p:nvCxnSpPr>
        <p:spPr>
          <a:xfrm>
            <a:off x="914400" y="2571745"/>
            <a:ext cx="7523100" cy="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8" name="Google Shape;3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975" y="396395"/>
            <a:ext cx="1645920" cy="39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338328"/>
            <a:ext cx="2743200" cy="51115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8"/>
          <p:cNvSpPr txBox="1"/>
          <p:nvPr>
            <p:ph type="title"/>
          </p:nvPr>
        </p:nvSpPr>
        <p:spPr>
          <a:xfrm>
            <a:off x="914400" y="2781995"/>
            <a:ext cx="7772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What you can and can not do</a:t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321" name="Google Shape;321;p68"/>
          <p:cNvSpPr txBox="1"/>
          <p:nvPr/>
        </p:nvSpPr>
        <p:spPr>
          <a:xfrm>
            <a:off x="914400" y="4569097"/>
            <a:ext cx="7523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digital.canada.ca  ·  @CDS_GC   </a:t>
            </a:r>
            <a:r>
              <a:rPr lang="en" sz="1600">
                <a:solidFill>
                  <a:srgbClr val="F9C623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numerique.canada.ca  ·  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SNC_GC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7"/>
          <p:cNvSpPr txBox="1"/>
          <p:nvPr/>
        </p:nvSpPr>
        <p:spPr>
          <a:xfrm>
            <a:off x="921475" y="2089463"/>
            <a:ext cx="681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 a developer it’s your responsibility to have a base understanding of what to look for. </a:t>
            </a:r>
            <a:endParaRPr sz="3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8" name="Google Shape;378;p77"/>
          <p:cNvCxnSpPr/>
          <p:nvPr/>
        </p:nvCxnSpPr>
        <p:spPr>
          <a:xfrm>
            <a:off x="921475" y="3729731"/>
            <a:ext cx="4727100" cy="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8"/>
          <p:cNvSpPr txBox="1"/>
          <p:nvPr/>
        </p:nvSpPr>
        <p:spPr>
          <a:xfrm>
            <a:off x="921475" y="2089463"/>
            <a:ext cx="681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can’t rely solely on Accessibility Experts, Automated tools or CSS Frameworks to catch errors</a:t>
            </a:r>
            <a:endParaRPr sz="3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4" name="Google Shape;384;p78"/>
          <p:cNvCxnSpPr/>
          <p:nvPr/>
        </p:nvCxnSpPr>
        <p:spPr>
          <a:xfrm>
            <a:off x="921475" y="3729731"/>
            <a:ext cx="4727100" cy="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9"/>
          <p:cNvSpPr txBox="1"/>
          <p:nvPr>
            <p:ph type="title"/>
          </p:nvPr>
        </p:nvSpPr>
        <p:spPr>
          <a:xfrm>
            <a:off x="661800" y="253775"/>
            <a:ext cx="2524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 does this mean: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b="0" lang="en" sz="2400">
                <a:solidFill>
                  <a:schemeClr val="lt1"/>
                </a:solidFill>
              </a:rPr>
              <a:t>Developers should be aware of accessibility issues as they create user interface components or design the user experience.</a:t>
            </a:r>
            <a:endParaRPr b="0" sz="2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b="0" lang="en" sz="2400">
                <a:solidFill>
                  <a:schemeClr val="lt1"/>
                </a:solidFill>
              </a:rPr>
              <a:t>It’s about making an effort and seeing progress. When we bring that type of effort every day, transformation happens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623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0"/>
          <p:cNvSpPr txBox="1"/>
          <p:nvPr/>
        </p:nvSpPr>
        <p:spPr>
          <a:xfrm>
            <a:off x="1277500" y="1945500"/>
            <a:ext cx="68787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6000">
                <a:latin typeface="Lato"/>
                <a:ea typeface="Lato"/>
                <a:cs typeface="Lato"/>
                <a:sym typeface="Lato"/>
              </a:rPr>
              <a:t>Some bad news</a:t>
            </a:r>
            <a:endParaRPr b="1"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1"/>
          <p:cNvSpPr txBox="1"/>
          <p:nvPr/>
        </p:nvSpPr>
        <p:spPr>
          <a:xfrm>
            <a:off x="1387125" y="1345425"/>
            <a:ext cx="71148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4800">
                <a:latin typeface="Lato"/>
                <a:ea typeface="Lato"/>
                <a:cs typeface="Lato"/>
                <a:sym typeface="Lato"/>
              </a:rPr>
              <a:t>WET != 100% Accessible</a:t>
            </a:r>
            <a:r>
              <a:rPr b="1" lang="en" sz="6000">
                <a:latin typeface="Lato"/>
                <a:ea typeface="Lato"/>
                <a:cs typeface="Lato"/>
                <a:sym typeface="Lato"/>
              </a:rPr>
              <a:t> </a:t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2" name="Google Shape;402;p81"/>
          <p:cNvCxnSpPr/>
          <p:nvPr/>
        </p:nvCxnSpPr>
        <p:spPr>
          <a:xfrm>
            <a:off x="1684750" y="3039117"/>
            <a:ext cx="5933700" cy="26100"/>
          </a:xfrm>
          <a:prstGeom prst="straightConnector1">
            <a:avLst/>
          </a:prstGeom>
          <a:noFill/>
          <a:ln cap="flat" cmpd="sng" w="1270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2"/>
          <p:cNvSpPr txBox="1"/>
          <p:nvPr/>
        </p:nvSpPr>
        <p:spPr>
          <a:xfrm>
            <a:off x="1384238" y="1289350"/>
            <a:ext cx="63813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6000">
                <a:latin typeface="Lato"/>
                <a:ea typeface="Lato"/>
                <a:cs typeface="Lato"/>
                <a:sym typeface="Lato"/>
              </a:rPr>
              <a:t>Automatic accessibility testing is hard</a:t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8" name="Google Shape;408;p82"/>
          <p:cNvCxnSpPr/>
          <p:nvPr/>
        </p:nvCxnSpPr>
        <p:spPr>
          <a:xfrm>
            <a:off x="1378463" y="3828030"/>
            <a:ext cx="5933700" cy="26100"/>
          </a:xfrm>
          <a:prstGeom prst="straightConnector1">
            <a:avLst/>
          </a:prstGeom>
          <a:noFill/>
          <a:ln cap="flat" cmpd="sng" w="1270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623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3"/>
          <p:cNvSpPr txBox="1"/>
          <p:nvPr/>
        </p:nvSpPr>
        <p:spPr>
          <a:xfrm>
            <a:off x="1277500" y="1945500"/>
            <a:ext cx="68787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6000">
                <a:latin typeface="Lato"/>
                <a:ea typeface="Lato"/>
                <a:cs typeface="Lato"/>
                <a:sym typeface="Lato"/>
              </a:rPr>
              <a:t>Manual tools</a:t>
            </a:r>
            <a:endParaRPr b="1"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4"/>
          <p:cNvSpPr txBox="1"/>
          <p:nvPr>
            <p:ph type="title"/>
          </p:nvPr>
        </p:nvSpPr>
        <p:spPr>
          <a:xfrm>
            <a:off x="661800" y="253775"/>
            <a:ext cx="3472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Accessibility Insights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419" name="Google Shape;419;p84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" name="Google Shape;420;p84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</a:rPr>
              <a:t>https://accessibilityinsights.io</a:t>
            </a:r>
            <a:endParaRPr b="0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lt1"/>
              </a:solidFill>
            </a:endParaRPr>
          </a:p>
        </p:txBody>
      </p:sp>
      <p:pic>
        <p:nvPicPr>
          <p:cNvPr id="421" name="Google Shape;42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00" y="1528302"/>
            <a:ext cx="7529103" cy="32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5"/>
          <p:cNvSpPr txBox="1"/>
          <p:nvPr>
            <p:ph type="title"/>
          </p:nvPr>
        </p:nvSpPr>
        <p:spPr>
          <a:xfrm>
            <a:off x="661800" y="253775"/>
            <a:ext cx="3472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Lighthouse tool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427" name="Google Shape;427;p85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85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lt1"/>
              </a:solidFill>
            </a:endParaRPr>
          </a:p>
        </p:txBody>
      </p:sp>
      <p:pic>
        <p:nvPicPr>
          <p:cNvPr id="429" name="Google Shape;42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8" y="647700"/>
            <a:ext cx="835342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6"/>
          <p:cNvSpPr txBox="1"/>
          <p:nvPr>
            <p:ph type="title"/>
          </p:nvPr>
        </p:nvSpPr>
        <p:spPr>
          <a:xfrm>
            <a:off x="661800" y="253775"/>
            <a:ext cx="3472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Lighthouse tool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435" name="Google Shape;435;p86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6" name="Google Shape;43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25" y="1139674"/>
            <a:ext cx="8247150" cy="2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623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9"/>
          <p:cNvSpPr txBox="1"/>
          <p:nvPr/>
        </p:nvSpPr>
        <p:spPr>
          <a:xfrm>
            <a:off x="1277500" y="1945500"/>
            <a:ext cx="68787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4800">
                <a:latin typeface="Lato"/>
                <a:ea typeface="Lato"/>
                <a:cs typeface="Lato"/>
                <a:sym typeface="Lato"/>
              </a:rPr>
              <a:t>Agenda</a:t>
            </a:r>
            <a:endParaRPr b="1" sz="4800"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"/>
              <a:buAutoNum type="arabicPeriod"/>
            </a:pPr>
            <a:r>
              <a:rPr b="1" lang="en" sz="4800">
                <a:latin typeface="Lato"/>
                <a:ea typeface="Lato"/>
                <a:cs typeface="Lato"/>
                <a:sym typeface="Lato"/>
              </a:rPr>
              <a:t>Introductions</a:t>
            </a:r>
            <a:endParaRPr b="1" sz="4800"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"/>
              <a:buAutoNum type="arabicPeriod"/>
            </a:pPr>
            <a:r>
              <a:rPr b="1" lang="en" sz="4800">
                <a:latin typeface="Lato"/>
                <a:ea typeface="Lato"/>
                <a:cs typeface="Lato"/>
                <a:sym typeface="Lato"/>
              </a:rPr>
              <a:t>Background</a:t>
            </a:r>
            <a:endParaRPr b="1" sz="4800"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"/>
              <a:buAutoNum type="arabicPeriod"/>
            </a:pPr>
            <a:r>
              <a:rPr b="1" lang="en" sz="4800">
                <a:latin typeface="Lato"/>
                <a:ea typeface="Lato"/>
                <a:cs typeface="Lato"/>
                <a:sym typeface="Lato"/>
              </a:rPr>
              <a:t>Manual tools</a:t>
            </a:r>
            <a:endParaRPr b="1" sz="4800"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"/>
              <a:buAutoNum type="arabicPeriod"/>
            </a:pPr>
            <a:r>
              <a:rPr b="1" lang="en" sz="4800">
                <a:latin typeface="Lato"/>
                <a:ea typeface="Lato"/>
                <a:cs typeface="Lato"/>
                <a:sym typeface="Lato"/>
              </a:rPr>
              <a:t>Automatic tools</a:t>
            </a:r>
            <a:endParaRPr b="1" sz="4800"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"/>
              <a:buAutoNum type="arabicPeriod"/>
            </a:pPr>
            <a:r>
              <a:rPr b="1" lang="en" sz="4800">
                <a:latin typeface="Lato"/>
                <a:ea typeface="Lato"/>
                <a:cs typeface="Lato"/>
                <a:sym typeface="Lato"/>
              </a:rPr>
              <a:t>Top issues</a:t>
            </a:r>
            <a:endParaRPr b="1" sz="4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7"/>
          <p:cNvSpPr txBox="1"/>
          <p:nvPr>
            <p:ph type="title"/>
          </p:nvPr>
        </p:nvSpPr>
        <p:spPr>
          <a:xfrm>
            <a:off x="661800" y="253775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SiteImprove Browser Extension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442" name="Google Shape;442;p87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" name="Google Shape;443;p87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https://chrome.google.com/webstore/detail/siteimprove-accessibility/efcfolpjihicnikpmhnmphjhhpiclljc?hl</a:t>
            </a:r>
            <a:endParaRPr sz="1800"/>
          </a:p>
        </p:txBody>
      </p:sp>
      <p:pic>
        <p:nvPicPr>
          <p:cNvPr id="444" name="Google Shape;44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000" y="1546925"/>
            <a:ext cx="5011201" cy="33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8"/>
          <p:cNvSpPr txBox="1"/>
          <p:nvPr>
            <p:ph type="title"/>
          </p:nvPr>
        </p:nvSpPr>
        <p:spPr>
          <a:xfrm>
            <a:off x="661800" y="253775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ANDI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450" name="Google Shape;450;p88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1" name="Google Shape;45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850" y="886450"/>
            <a:ext cx="6710114" cy="40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9"/>
          <p:cNvSpPr txBox="1"/>
          <p:nvPr>
            <p:ph type="title"/>
          </p:nvPr>
        </p:nvSpPr>
        <p:spPr>
          <a:xfrm>
            <a:off x="661800" y="253775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High Contrast (chrome extension)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457" name="Google Shape;457;p89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" name="Google Shape;458;p89"/>
          <p:cNvSpPr txBox="1"/>
          <p:nvPr>
            <p:ph type="title"/>
          </p:nvPr>
        </p:nvSpPr>
        <p:spPr>
          <a:xfrm>
            <a:off x="661800" y="857400"/>
            <a:ext cx="71604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https://chrome.google.com/webstore/detail/high-contrast/djcfdncoelnlbldjfhinnjlhdjlikmph?hl=en</a:t>
            </a:r>
            <a:endParaRPr sz="1800"/>
          </a:p>
        </p:txBody>
      </p:sp>
      <p:pic>
        <p:nvPicPr>
          <p:cNvPr id="459" name="Google Shape;45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00" y="1762250"/>
            <a:ext cx="7906475" cy="261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0"/>
          <p:cNvSpPr txBox="1"/>
          <p:nvPr>
            <p:ph type="title"/>
          </p:nvPr>
        </p:nvSpPr>
        <p:spPr>
          <a:xfrm>
            <a:off x="661800" y="253775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Koa11y (Desktop App)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465" name="Google Shape;465;p90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90"/>
          <p:cNvSpPr txBox="1"/>
          <p:nvPr>
            <p:ph type="title"/>
          </p:nvPr>
        </p:nvSpPr>
        <p:spPr>
          <a:xfrm>
            <a:off x="661800" y="857400"/>
            <a:ext cx="71604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https://open-indy.github.io/Koa11y</a:t>
            </a:r>
            <a:endParaRPr sz="1800"/>
          </a:p>
        </p:txBody>
      </p:sp>
      <p:pic>
        <p:nvPicPr>
          <p:cNvPr id="467" name="Google Shape;46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650" y="1277225"/>
            <a:ext cx="5519901" cy="361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1"/>
          <p:cNvSpPr txBox="1"/>
          <p:nvPr>
            <p:ph type="title"/>
          </p:nvPr>
        </p:nvSpPr>
        <p:spPr>
          <a:xfrm>
            <a:off x="661800" y="253775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Koa11y (Desktop App)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473" name="Google Shape;473;p91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91"/>
          <p:cNvSpPr txBox="1"/>
          <p:nvPr>
            <p:ph type="title"/>
          </p:nvPr>
        </p:nvSpPr>
        <p:spPr>
          <a:xfrm>
            <a:off x="661800" y="857400"/>
            <a:ext cx="71604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https://open-indy.github.io/Koa11y</a:t>
            </a:r>
            <a:endParaRPr sz="1800"/>
          </a:p>
        </p:txBody>
      </p:sp>
      <p:pic>
        <p:nvPicPr>
          <p:cNvPr id="475" name="Google Shape;47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838" y="1331225"/>
            <a:ext cx="5587926" cy="34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2"/>
          <p:cNvSpPr txBox="1"/>
          <p:nvPr>
            <p:ph type="title"/>
          </p:nvPr>
        </p:nvSpPr>
        <p:spPr>
          <a:xfrm>
            <a:off x="661800" y="253775"/>
            <a:ext cx="6729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15 min - download some of the tools and try them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481" name="Google Shape;481;p92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2" name="Google Shape;482;p92"/>
          <p:cNvSpPr txBox="1"/>
          <p:nvPr/>
        </p:nvSpPr>
        <p:spPr>
          <a:xfrm>
            <a:off x="558450" y="1066250"/>
            <a:ext cx="80271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https://accessibilityinsights.io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Lighthouse - in Chrome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SiteImprove - Google SiteImprove Browser Extension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ANDI - https://www.ssa.gov/accessibility/andi/help/install.html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Contrast - Google High Contrast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KoA11y - https://open-indy.github.io/Koa11y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3"/>
          <p:cNvSpPr txBox="1"/>
          <p:nvPr>
            <p:ph type="title"/>
          </p:nvPr>
        </p:nvSpPr>
        <p:spPr>
          <a:xfrm>
            <a:off x="661800" y="1828875"/>
            <a:ext cx="8356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Group Questions </a:t>
            </a:r>
            <a:endParaRPr sz="4800">
              <a:solidFill>
                <a:srgbClr val="FFFFFF"/>
              </a:solidFill>
            </a:endParaRPr>
          </a:p>
        </p:txBody>
      </p:sp>
      <p:cxnSp>
        <p:nvCxnSpPr>
          <p:cNvPr id="488" name="Google Shape;488;p93"/>
          <p:cNvCxnSpPr/>
          <p:nvPr/>
        </p:nvCxnSpPr>
        <p:spPr>
          <a:xfrm>
            <a:off x="661800" y="2763186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623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94"/>
          <p:cNvSpPr txBox="1"/>
          <p:nvPr/>
        </p:nvSpPr>
        <p:spPr>
          <a:xfrm>
            <a:off x="1277500" y="1945500"/>
            <a:ext cx="68787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6000">
                <a:latin typeface="Lato"/>
                <a:ea typeface="Lato"/>
                <a:cs typeface="Lato"/>
                <a:sym typeface="Lato"/>
              </a:rPr>
              <a:t>Automated Tools</a:t>
            </a:r>
            <a:endParaRPr b="1" sz="6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6000">
                <a:latin typeface="Lato"/>
                <a:ea typeface="Lato"/>
                <a:cs typeface="Lato"/>
                <a:sym typeface="Lato"/>
              </a:rPr>
              <a:t>(Scripting involved)</a:t>
            </a:r>
            <a:endParaRPr b="1"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5"/>
          <p:cNvSpPr txBox="1"/>
          <p:nvPr>
            <p:ph type="title"/>
          </p:nvPr>
        </p:nvSpPr>
        <p:spPr>
          <a:xfrm>
            <a:off x="661800" y="253775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pA11y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499" name="Google Shape;499;p95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0" name="Google Shape;500;p95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/>
              </a:rPr>
              <a:t>https://www.ssa.gov/accessibility/andi/help/install.html</a:t>
            </a:r>
            <a:endParaRPr sz="1800"/>
          </a:p>
        </p:txBody>
      </p:sp>
      <p:pic>
        <p:nvPicPr>
          <p:cNvPr id="501" name="Google Shape;50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700" y="1252200"/>
            <a:ext cx="5972124" cy="355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6"/>
          <p:cNvSpPr txBox="1"/>
          <p:nvPr>
            <p:ph type="title"/>
          </p:nvPr>
        </p:nvSpPr>
        <p:spPr>
          <a:xfrm>
            <a:off x="661800" y="253775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Cypress.io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07" name="Google Shape;507;p96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p96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https://github.com/avanslaars/cypress-axe</a:t>
            </a:r>
            <a:endParaRPr sz="1800"/>
          </a:p>
        </p:txBody>
      </p:sp>
      <p:pic>
        <p:nvPicPr>
          <p:cNvPr id="509" name="Google Shape;50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00" y="1290250"/>
            <a:ext cx="6527727" cy="34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0"/>
          <p:cNvSpPr txBox="1"/>
          <p:nvPr/>
        </p:nvSpPr>
        <p:spPr>
          <a:xfrm>
            <a:off x="921475" y="2089475"/>
            <a:ext cx="8097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70"/>
          <p:cNvSpPr txBox="1"/>
          <p:nvPr/>
        </p:nvSpPr>
        <p:spPr>
          <a:xfrm>
            <a:off x="1137275" y="565375"/>
            <a:ext cx="733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are: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850" y="1426200"/>
            <a:ext cx="1890250" cy="186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909" y="1421263"/>
            <a:ext cx="2184891" cy="18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70"/>
          <p:cNvSpPr txBox="1"/>
          <p:nvPr/>
        </p:nvSpPr>
        <p:spPr>
          <a:xfrm>
            <a:off x="1398900" y="3429988"/>
            <a:ext cx="21849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 Arney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Developer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@timarney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6" name="Google Shape;336;p70"/>
          <p:cNvSpPr txBox="1"/>
          <p:nvPr/>
        </p:nvSpPr>
        <p:spPr>
          <a:xfrm>
            <a:off x="5514825" y="3388113"/>
            <a:ext cx="18903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Max Neuvians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Developer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@maxneuvians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623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7"/>
          <p:cNvSpPr txBox="1"/>
          <p:nvPr/>
        </p:nvSpPr>
        <p:spPr>
          <a:xfrm>
            <a:off x="1277500" y="1945500"/>
            <a:ext cx="68787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6000">
                <a:latin typeface="Lato"/>
                <a:ea typeface="Lato"/>
                <a:cs typeface="Lato"/>
                <a:sym typeface="Lato"/>
              </a:rPr>
              <a:t>Other options</a:t>
            </a:r>
            <a:endParaRPr b="1"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623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8"/>
          <p:cNvSpPr txBox="1"/>
          <p:nvPr/>
        </p:nvSpPr>
        <p:spPr>
          <a:xfrm>
            <a:off x="1277500" y="1945500"/>
            <a:ext cx="68787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6000">
                <a:latin typeface="Lato"/>
                <a:ea typeface="Lato"/>
                <a:cs typeface="Lato"/>
                <a:sym typeface="Lato"/>
              </a:rPr>
              <a:t>Top issues</a:t>
            </a:r>
            <a:endParaRPr b="1"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9"/>
          <p:cNvSpPr txBox="1"/>
          <p:nvPr>
            <p:ph type="title"/>
          </p:nvPr>
        </p:nvSpPr>
        <p:spPr>
          <a:xfrm>
            <a:off x="661800" y="253775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Site is keyboard accessible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25" name="Google Shape;525;p99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99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All interactions can be accessed with a keyboard</a:t>
            </a:r>
            <a:br>
              <a:rPr lang="en" sz="1800"/>
            </a:b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https://a11yproject.com/posts/navigate-using-just-your-keyboard/</a:t>
            </a:r>
            <a:endParaRPr sz="1800"/>
          </a:p>
        </p:txBody>
      </p:sp>
      <p:pic>
        <p:nvPicPr>
          <p:cNvPr id="527" name="Google Shape;52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088" y="1663350"/>
            <a:ext cx="5971824" cy="2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00"/>
          <p:cNvSpPr txBox="1"/>
          <p:nvPr>
            <p:ph type="title"/>
          </p:nvPr>
        </p:nvSpPr>
        <p:spPr>
          <a:xfrm>
            <a:off x="661800" y="246700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Site is free of keyboard traps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33" name="Google Shape;533;p100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100"/>
          <p:cNvSpPr txBox="1"/>
          <p:nvPr>
            <p:ph type="title"/>
          </p:nvPr>
        </p:nvSpPr>
        <p:spPr>
          <a:xfrm>
            <a:off x="661800" y="857400"/>
            <a:ext cx="82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The keyboard focus is never trapped in a loop: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&lt;input id="ssn" type="text" value="" onblur="this.focus();"&gt;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1"/>
          <p:cNvSpPr txBox="1"/>
          <p:nvPr>
            <p:ph type="title"/>
          </p:nvPr>
        </p:nvSpPr>
        <p:spPr>
          <a:xfrm>
            <a:off x="661800" y="246700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All form inputs have explicit labels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40" name="Google Shape;540;p101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1" name="Google Shape;541;p101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42" name="Google Shape;54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38" y="1605125"/>
            <a:ext cx="8126525" cy="2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02"/>
          <p:cNvSpPr txBox="1"/>
          <p:nvPr>
            <p:ph type="title"/>
          </p:nvPr>
        </p:nvSpPr>
        <p:spPr>
          <a:xfrm>
            <a:off x="661800" y="246700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All relevant images use an img tag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48" name="Google Shape;548;p102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9" name="Google Shape;549;p102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Use IMG if you intend to have people print your page and you want the image to be included by default.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Use IMG (with alt text) when the image has an important semantic meaning, such as a warning icon. This ensures that the meaning of the image can be communicated in all user-agents, including screen reader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Use CSS background images if the image is not part of the content.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Use CSS background images when doing image-replacement of text eg. paragraphs/headers.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Use background-image if you intend to have people print your page and you do not want the image to be included by default.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Use background-image if you need to improve download times, as with CSS sprites.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Use background-image if you need for only a portion of the image to be visible, as with CSS sprites.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Use background-image with background-size:cover in order to stretch a background image to fill its entire window.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3"/>
          <p:cNvSpPr txBox="1"/>
          <p:nvPr>
            <p:ph type="title"/>
          </p:nvPr>
        </p:nvSpPr>
        <p:spPr>
          <a:xfrm>
            <a:off x="661800" y="246700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All images have alt attributes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55" name="Google Shape;555;p103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6" name="Google Shape;556;p103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&lt;img src=”cat.png” alt=”Picture of a car” /&gt;</a:t>
            </a:r>
            <a:endParaRPr sz="1800"/>
          </a:p>
        </p:txBody>
      </p:sp>
      <p:pic>
        <p:nvPicPr>
          <p:cNvPr id="557" name="Google Shape;55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1520950"/>
            <a:ext cx="4608601" cy="2765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4"/>
          <p:cNvSpPr txBox="1"/>
          <p:nvPr>
            <p:ph type="title"/>
          </p:nvPr>
        </p:nvSpPr>
        <p:spPr>
          <a:xfrm>
            <a:off x="661800" y="246700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All images have alt attributes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63" name="Google Shape;563;p104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4" name="Google Shape;564;p104"/>
          <p:cNvSpPr txBox="1"/>
          <p:nvPr>
            <p:ph type="title"/>
          </p:nvPr>
        </p:nvSpPr>
        <p:spPr>
          <a:xfrm>
            <a:off x="-489914" y="815800"/>
            <a:ext cx="7160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/>
              </a:rPr>
              <a:t>Considerations when writing alt text</a:t>
            </a:r>
            <a:r>
              <a:rPr lang="en" sz="1800">
                <a:solidFill>
                  <a:srgbClr val="FFFFFF"/>
                </a:solidFill>
              </a:rPr>
              <a:t> - Scott Vinkle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565" name="Google Shape;56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50" y="1384900"/>
            <a:ext cx="6761570" cy="35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5"/>
          <p:cNvSpPr txBox="1"/>
          <p:nvPr>
            <p:ph type="title"/>
          </p:nvPr>
        </p:nvSpPr>
        <p:spPr>
          <a:xfrm>
            <a:off x="661800" y="246700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Charts and Infographics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71" name="Google Shape;571;p105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2" name="Google Shape;57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25" y="1028175"/>
            <a:ext cx="6793452" cy="353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6"/>
          <p:cNvSpPr txBox="1"/>
          <p:nvPr>
            <p:ph type="title"/>
          </p:nvPr>
        </p:nvSpPr>
        <p:spPr>
          <a:xfrm>
            <a:off x="661800" y="246700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Multimedia is tagged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78" name="Google Shape;578;p106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9" name="Google Shape;579;p106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All multimedia has appropriate captioning and audio description</a:t>
            </a:r>
            <a:endParaRPr sz="1800"/>
          </a:p>
        </p:txBody>
      </p:sp>
      <p:pic>
        <p:nvPicPr>
          <p:cNvPr id="580" name="Google Shape;58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750" y="1399325"/>
            <a:ext cx="4954025" cy="36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1"/>
          <p:cNvSpPr txBox="1"/>
          <p:nvPr/>
        </p:nvSpPr>
        <p:spPr>
          <a:xfrm>
            <a:off x="921475" y="2089475"/>
            <a:ext cx="8097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Char char="-"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Name 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Char char="-"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Dept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Char char="-"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are you currently doing  accessibility testing?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2" name="Google Shape;342;p71"/>
          <p:cNvCxnSpPr/>
          <p:nvPr/>
        </p:nvCxnSpPr>
        <p:spPr>
          <a:xfrm>
            <a:off x="921475" y="3826258"/>
            <a:ext cx="4727100" cy="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71"/>
          <p:cNvSpPr txBox="1"/>
          <p:nvPr/>
        </p:nvSpPr>
        <p:spPr>
          <a:xfrm>
            <a:off x="1137275" y="565375"/>
            <a:ext cx="733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Help us get to know you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7"/>
          <p:cNvSpPr txBox="1"/>
          <p:nvPr>
            <p:ph type="title"/>
          </p:nvPr>
        </p:nvSpPr>
        <p:spPr>
          <a:xfrm>
            <a:off x="661800" y="246700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Text has sufficient color contrast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86" name="Google Shape;586;p107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7" name="Google Shape;587;p107"/>
          <p:cNvSpPr txBox="1"/>
          <p:nvPr>
            <p:ph type="title"/>
          </p:nvPr>
        </p:nvSpPr>
        <p:spPr>
          <a:xfrm>
            <a:off x="697075" y="7396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All text has a contrast ratio of 4.5:1 with the background</a:t>
            </a:r>
            <a:endParaRPr sz="1800"/>
          </a:p>
        </p:txBody>
      </p:sp>
      <p:pic>
        <p:nvPicPr>
          <p:cNvPr id="588" name="Google Shape;58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650" y="1287625"/>
            <a:ext cx="2687674" cy="1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769" y="1255885"/>
            <a:ext cx="2784430" cy="182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8175" y="3153975"/>
            <a:ext cx="2649474" cy="198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4450" y="3153974"/>
            <a:ext cx="2531100" cy="190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8"/>
          <p:cNvSpPr txBox="1"/>
          <p:nvPr>
            <p:ph type="title"/>
          </p:nvPr>
        </p:nvSpPr>
        <p:spPr>
          <a:xfrm>
            <a:off x="661800" y="246700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Site never loses focus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97" name="Google Shape;597;p108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8" name="Google Shape;598;p108"/>
          <p:cNvSpPr txBox="1"/>
          <p:nvPr>
            <p:ph type="title"/>
          </p:nvPr>
        </p:nvSpPr>
        <p:spPr>
          <a:xfrm>
            <a:off x="661800" y="857400"/>
            <a:ext cx="75882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Focus is always visible when moving through the page with the keyboard</a:t>
            </a:r>
            <a:endParaRPr sz="1800"/>
          </a:p>
        </p:txBody>
      </p:sp>
      <p:pic>
        <p:nvPicPr>
          <p:cNvPr id="599" name="Google Shape;59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825" y="1360975"/>
            <a:ext cx="6397851" cy="35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9"/>
          <p:cNvSpPr txBox="1"/>
          <p:nvPr>
            <p:ph type="title"/>
          </p:nvPr>
        </p:nvSpPr>
        <p:spPr>
          <a:xfrm>
            <a:off x="661800" y="246700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Tab order is logical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605" name="Google Shape;605;p109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6" name="Google Shape;60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975" y="833500"/>
            <a:ext cx="7047377" cy="41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0"/>
          <p:cNvSpPr txBox="1"/>
          <p:nvPr>
            <p:ph type="title"/>
          </p:nvPr>
        </p:nvSpPr>
        <p:spPr>
          <a:xfrm>
            <a:off x="661800" y="246700"/>
            <a:ext cx="460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Tab order is logical?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612" name="Google Shape;612;p110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3" name="Google Shape;6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00" y="892000"/>
            <a:ext cx="7050946" cy="409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1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Form instructions are associated with inputs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619" name="Google Shape;619;p111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p111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&lt;label for="expire"&gt;Expiration date </a:t>
            </a:r>
            <a:r>
              <a:rPr lang="en" sz="1800">
                <a:highlight>
                  <a:srgbClr val="FF0000"/>
                </a:highlight>
              </a:rPr>
              <a:t>(MM/YYYY)</a:t>
            </a:r>
            <a:r>
              <a:rPr lang="en" sz="1800"/>
              <a:t>: &lt;/label&gt; &lt;input type="text" name="expire" id="expire"&gt;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2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Site doesn't timeout unexpectedly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626" name="Google Shape;626;p112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p112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Identify elements that may "timeout" and verify that the user can request more time</a:t>
            </a:r>
            <a:endParaRPr sz="1800"/>
          </a:p>
        </p:txBody>
      </p:sp>
      <p:pic>
        <p:nvPicPr>
          <p:cNvPr id="628" name="Google Shape;62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736" y="1702800"/>
            <a:ext cx="4096526" cy="30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3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Tables are coded properly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634" name="Google Shape;634;p113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5" name="Google Shape;635;p113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Tables have proper headers and column attributes</a:t>
            </a:r>
            <a:endParaRPr sz="1800"/>
          </a:p>
        </p:txBody>
      </p:sp>
      <p:pic>
        <p:nvPicPr>
          <p:cNvPr id="636" name="Google Shape;63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852" y="1702823"/>
            <a:ext cx="7448651" cy="29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14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Headings are nested properly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642" name="Google Shape;642;p114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114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Heading elements are nested in a logical way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&lt;h1&gt;Setting the Exposure Manually on a Camera&lt;/h1&gt;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&lt;p&gt;Put text here...&lt;/p&gt;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&lt;h2&gt;Set the ISO&lt;/h2&gt;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&lt;p&gt;Put text here...&lt;/p&gt;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&lt;h2&gt;Choose an aperture&lt;/h2&gt;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&lt;p&gt;Put text here...&lt;/p&gt;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&lt;h2&gt;Choose a shutter speed&lt;/h2&gt;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&lt;p&gt;Put text here...&lt;/p&gt;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15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Language is set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649" name="Google Shape;649;p115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0" name="Google Shape;650;p115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The language for the page is set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The language for sections on the page that differ from the site language are set: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&lt;!DOCTYPE html&gt;&lt;html lang="en"&gt;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Or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&lt;!DOCTYPE html&gt;&lt;html lang="fr"&gt;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Or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&lt;!DOCTYPE html&gt;&lt;html lang="{YOUR LANGUAGE OF CHOICE}"&gt;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6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Only symbols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656" name="Google Shape;656;p116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116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Identifying content only by its shape or location or using graphical symbol alone to convey information</a:t>
            </a:r>
            <a:endParaRPr sz="1800"/>
          </a:p>
        </p:txBody>
      </p:sp>
      <p:pic>
        <p:nvPicPr>
          <p:cNvPr id="658" name="Google Shape;65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975" y="1725625"/>
            <a:ext cx="4675201" cy="32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623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2"/>
          <p:cNvSpPr txBox="1"/>
          <p:nvPr/>
        </p:nvSpPr>
        <p:spPr>
          <a:xfrm>
            <a:off x="1277500" y="1945500"/>
            <a:ext cx="68787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6000">
                <a:latin typeface="Lato"/>
                <a:ea typeface="Lato"/>
                <a:cs typeface="Lato"/>
                <a:sym typeface="Lato"/>
              </a:rPr>
              <a:t>Good news</a:t>
            </a:r>
            <a:endParaRPr b="1"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7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Use of colour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664" name="Google Shape;664;p117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5" name="Google Shape;665;p117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Not using colour alone to convey meaningful information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66" name="Google Shape;66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57525"/>
            <a:ext cx="4572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8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Use of colour - (contrast)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672" name="Google Shape;672;p118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3" name="Google Shape;67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92000"/>
            <a:ext cx="2545159" cy="40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18"/>
          <p:cNvSpPr txBox="1"/>
          <p:nvPr/>
        </p:nvSpPr>
        <p:spPr>
          <a:xfrm>
            <a:off x="3824650" y="892000"/>
            <a:ext cx="48798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https://dequeuniversity.com/rules/axe/3.1/color-contrast?application=lighthouse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https://contrastchecker.com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9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Skip links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680" name="Google Shape;680;p119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1" name="Google Shape;681;p119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Available to bypass blocks of content that are repeated on multiple Web pages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82" name="Google Shape;68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75" y="1695806"/>
            <a:ext cx="7160401" cy="330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20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Links are unique and contextual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688" name="Google Shape;688;p120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9" name="Google Shape;689;p120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All links can be understood taken alone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90" name="Google Shape;69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50" y="1798100"/>
            <a:ext cx="40290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21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Links are unique and contextual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696" name="Google Shape;696;p121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7" name="Google Shape;697;p121"/>
          <p:cNvSpPr txBox="1"/>
          <p:nvPr>
            <p:ph type="title"/>
          </p:nvPr>
        </p:nvSpPr>
        <p:spPr>
          <a:xfrm>
            <a:off x="661800" y="857400"/>
            <a:ext cx="7160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98" name="Google Shape;69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49" y="1003325"/>
            <a:ext cx="7414850" cy="365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623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22"/>
          <p:cNvSpPr txBox="1"/>
          <p:nvPr/>
        </p:nvSpPr>
        <p:spPr>
          <a:xfrm>
            <a:off x="1277500" y="1945500"/>
            <a:ext cx="68787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6000">
                <a:latin typeface="Lato"/>
                <a:ea typeface="Lato"/>
                <a:cs typeface="Lato"/>
                <a:sym typeface="Lato"/>
              </a:rPr>
              <a:t>Uncaught Issues</a:t>
            </a:r>
            <a:endParaRPr b="1"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23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Bad Landmark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709" name="Google Shape;709;p123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10" name="Google Shape;71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24" y="1006150"/>
            <a:ext cx="4276498" cy="222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25" y="3302950"/>
            <a:ext cx="8025600" cy="15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4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Missing Information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717" name="Google Shape;717;p124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18" name="Google Shape;71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00" y="954750"/>
            <a:ext cx="5641398" cy="350697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24"/>
          <p:cNvSpPr txBox="1"/>
          <p:nvPr/>
        </p:nvSpPr>
        <p:spPr>
          <a:xfrm>
            <a:off x="1370450" y="4516900"/>
            <a:ext cx="8169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FFFFFF"/>
                </a:solidFill>
                <a:hlinkClick r:id="rId4"/>
              </a:rPr>
              <a:t>https://crtc.gc.ca/eng/process/pcal2019.htm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5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Missing Information (Better)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725" name="Google Shape;725;p125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6" name="Google Shape;726;p125"/>
          <p:cNvSpPr txBox="1"/>
          <p:nvPr/>
        </p:nvSpPr>
        <p:spPr>
          <a:xfrm>
            <a:off x="1370450" y="4440700"/>
            <a:ext cx="8169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FFFFFF"/>
                </a:solidFill>
                <a:hlinkClick r:id="rId3"/>
              </a:rPr>
              <a:t>https://crtc.gc.ca/eng/process/pcal2018.htm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7" name="Google Shape;72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338" y="1103313"/>
            <a:ext cx="6549323" cy="30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26"/>
          <p:cNvSpPr txBox="1"/>
          <p:nvPr>
            <p:ph type="title"/>
          </p:nvPr>
        </p:nvSpPr>
        <p:spPr>
          <a:xfrm>
            <a:off x="661800" y="246700"/>
            <a:ext cx="7332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Content Issues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733" name="Google Shape;733;p126"/>
          <p:cNvCxnSpPr/>
          <p:nvPr/>
        </p:nvCxnSpPr>
        <p:spPr>
          <a:xfrm>
            <a:off x="661800" y="691673"/>
            <a:ext cx="936300" cy="630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4" name="Google Shape;734;p126"/>
          <p:cNvSpPr txBox="1"/>
          <p:nvPr/>
        </p:nvSpPr>
        <p:spPr>
          <a:xfrm>
            <a:off x="473525" y="4130457"/>
            <a:ext cx="8278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https://www.canada.ca/en/sr/srb.html?cdn=canada&amp;st=s&amp;num=10&amp;langs=en&amp;st1rt=1&amp;s5bm3ts21rch=x&amp;q=calendar&amp;_charset_=UTF-8&amp;wb-srch-sub=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5" name="Google Shape;73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474" y="892000"/>
            <a:ext cx="5820651" cy="30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3"/>
          <p:cNvSpPr txBox="1"/>
          <p:nvPr/>
        </p:nvSpPr>
        <p:spPr>
          <a:xfrm>
            <a:off x="1384252" y="1627650"/>
            <a:ext cx="72801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There are lots of resources online</a:t>
            </a:r>
            <a:endParaRPr sz="36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The A11Y Project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416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Accessibility in government</a:t>
            </a:r>
            <a:endParaRPr sz="2400"/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rebuchet MS"/>
              <a:buChar char="-"/>
            </a:pPr>
            <a:r>
              <a:rPr lang="en" sz="23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Easy Checks - A First Review of Web Accessibility</a:t>
            </a:r>
            <a:endParaRPr/>
          </a:p>
          <a:p>
            <a:pPr indent="-3746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300"/>
              <a:buFont typeface="Trebuchet MS"/>
              <a:buChar char="-"/>
            </a:pPr>
            <a:r>
              <a:rPr lang="en" sz="2300" u="sng">
                <a:solidFill>
                  <a:schemeClr val="hlink"/>
                </a:solidFill>
                <a:hlinkClick r:id="rId6"/>
              </a:rPr>
              <a:t>Basic screen reader commands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cxnSp>
        <p:nvCxnSpPr>
          <p:cNvPr id="354" name="Google Shape;354;p73"/>
          <p:cNvCxnSpPr/>
          <p:nvPr/>
        </p:nvCxnSpPr>
        <p:spPr>
          <a:xfrm>
            <a:off x="1378463" y="4046367"/>
            <a:ext cx="5933700" cy="26100"/>
          </a:xfrm>
          <a:prstGeom prst="straightConnector1">
            <a:avLst/>
          </a:prstGeom>
          <a:noFill/>
          <a:ln cap="flat" cmpd="sng" w="1270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7"/>
          <p:cNvSpPr txBox="1"/>
          <p:nvPr>
            <p:ph type="title"/>
          </p:nvPr>
        </p:nvSpPr>
        <p:spPr>
          <a:xfrm>
            <a:off x="2784600" y="1498125"/>
            <a:ext cx="2839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600"/>
              <a:buFont typeface="Arial"/>
              <a:buNone/>
            </a:pPr>
            <a:r>
              <a:rPr lang="en" sz="3600"/>
              <a:t>Thank you! 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741" name="Google Shape;741;p127"/>
          <p:cNvCxnSpPr/>
          <p:nvPr/>
        </p:nvCxnSpPr>
        <p:spPr>
          <a:xfrm>
            <a:off x="2784600" y="2306438"/>
            <a:ext cx="2303100" cy="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2" name="Google Shape;742;p127"/>
          <p:cNvPicPr preferRelativeResize="0"/>
          <p:nvPr/>
        </p:nvPicPr>
        <p:blipFill rotWithShape="1">
          <a:blip r:embed="rId3">
            <a:alphaModFix/>
          </a:blip>
          <a:srcRect b="0" l="0" r="78412" t="0"/>
          <a:stretch/>
        </p:blipFill>
        <p:spPr>
          <a:xfrm>
            <a:off x="914400" y="1589436"/>
            <a:ext cx="1704477" cy="14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27"/>
          <p:cNvSpPr txBox="1"/>
          <p:nvPr>
            <p:ph type="title"/>
          </p:nvPr>
        </p:nvSpPr>
        <p:spPr>
          <a:xfrm>
            <a:off x="2784600" y="2445675"/>
            <a:ext cx="1788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sz="3800">
                <a:solidFill>
                  <a:schemeClr val="lt1"/>
                </a:solidFill>
              </a:rPr>
              <a:t>Merci</a:t>
            </a:r>
            <a:r>
              <a:rPr lang="en" sz="3800">
                <a:solidFill>
                  <a:schemeClr val="lt1"/>
                </a:solidFill>
              </a:rPr>
              <a:t>!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744" name="Google Shape;744;p127"/>
          <p:cNvSpPr txBox="1"/>
          <p:nvPr/>
        </p:nvSpPr>
        <p:spPr>
          <a:xfrm>
            <a:off x="914400" y="4492888"/>
            <a:ext cx="75231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digital.canada.ca  ·  @CDS_GC   </a:t>
            </a:r>
            <a:r>
              <a:rPr lang="en" sz="1600">
                <a:solidFill>
                  <a:srgbClr val="F9C623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numerique.canada.ca  ·  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SNC_GC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4"/>
          <p:cNvSpPr txBox="1"/>
          <p:nvPr/>
        </p:nvSpPr>
        <p:spPr>
          <a:xfrm>
            <a:off x="1384252" y="1627650"/>
            <a:ext cx="72801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Building inclusive services is not about perfection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en" sz="3600">
                <a:solidFill>
                  <a:schemeClr val="dk1"/>
                </a:solidFill>
              </a:rPr>
              <a:t>Julianna Roswell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https://digital.canada.ca/2019/02/13/building-inclusive-services-is-not-about-perfection/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cxnSp>
        <p:nvCxnSpPr>
          <p:cNvPr id="360" name="Google Shape;360;p74"/>
          <p:cNvCxnSpPr/>
          <p:nvPr/>
        </p:nvCxnSpPr>
        <p:spPr>
          <a:xfrm>
            <a:off x="1378463" y="4046367"/>
            <a:ext cx="5933700" cy="26100"/>
          </a:xfrm>
          <a:prstGeom prst="straightConnector1">
            <a:avLst/>
          </a:prstGeom>
          <a:noFill/>
          <a:ln cap="flat" cmpd="sng" w="1270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5"/>
          <p:cNvSpPr txBox="1"/>
          <p:nvPr/>
        </p:nvSpPr>
        <p:spPr>
          <a:xfrm>
            <a:off x="1384252" y="1627650"/>
            <a:ext cx="72801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 good tool will provide developers with simple remediation guidance and allow them to embark on a learning journey to increase their knowledge and expertise.</a:t>
            </a:r>
            <a:endParaRPr sz="2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en" sz="3600">
                <a:solidFill>
                  <a:schemeClr val="dk1"/>
                </a:solidFill>
              </a:rPr>
              <a:t>Dylan Barrell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https://devops.com/embedding-accessibility-into-the-devops-process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cxnSp>
        <p:nvCxnSpPr>
          <p:cNvPr id="366" name="Google Shape;366;p75"/>
          <p:cNvCxnSpPr/>
          <p:nvPr/>
        </p:nvCxnSpPr>
        <p:spPr>
          <a:xfrm>
            <a:off x="1378463" y="4046367"/>
            <a:ext cx="5933700" cy="26100"/>
          </a:xfrm>
          <a:prstGeom prst="straightConnector1">
            <a:avLst/>
          </a:prstGeom>
          <a:noFill/>
          <a:ln cap="flat" cmpd="sng" w="1270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6"/>
          <p:cNvSpPr txBox="1"/>
          <p:nvPr/>
        </p:nvSpPr>
        <p:spPr>
          <a:xfrm>
            <a:off x="921475" y="2089463"/>
            <a:ext cx="681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en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Accessibility needs to be part of the development process</a:t>
            </a:r>
            <a:endParaRPr sz="3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2" name="Google Shape;372;p76"/>
          <p:cNvCxnSpPr/>
          <p:nvPr/>
        </p:nvCxnSpPr>
        <p:spPr>
          <a:xfrm>
            <a:off x="921475" y="3054044"/>
            <a:ext cx="4727100" cy="0"/>
          </a:xfrm>
          <a:prstGeom prst="straightConnector1">
            <a:avLst/>
          </a:prstGeom>
          <a:noFill/>
          <a:ln cap="flat" cmpd="sng" w="38100">
            <a:solidFill>
              <a:srgbClr val="F9C62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